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58" r:id="rId4"/>
    <p:sldId id="257" r:id="rId5"/>
    <p:sldId id="260" r:id="rId6"/>
    <p:sldId id="263" r:id="rId7"/>
    <p:sldId id="264" r:id="rId8"/>
    <p:sldId id="265" r:id="rId9"/>
    <p:sldId id="267" r:id="rId10"/>
    <p:sldId id="272" r:id="rId11"/>
    <p:sldId id="266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00"/>
    <a:srgbClr val="FFCC66"/>
    <a:srgbClr val="DA251C"/>
    <a:srgbClr val="007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wnloads\graf1-jenstej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wnloads\graf1-jenstej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wnloads\graf1-jenstej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wnloads\graf1-jenstej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wnloads\graf1-jenstej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wnloads\graf1-jenstej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List1!$B$3:$B$4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List1!$C$3:$C$4</c:f>
              <c:numCache>
                <c:formatCode>General</c:formatCode>
                <c:ptCount val="2"/>
                <c:pt idx="0">
                  <c:v>99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476992299009234"/>
          <c:y val="0.40600731374135268"/>
          <c:w val="0.11655408587036177"/>
          <c:h val="0.197921670675089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 b="1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4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List2!$C$3:$C$4</c:f>
              <c:strCache>
                <c:ptCount val="2"/>
                <c:pt idx="0">
                  <c:v>Žena</c:v>
                </c:pt>
                <c:pt idx="1">
                  <c:v>Muž</c:v>
                </c:pt>
              </c:strCache>
            </c:strRef>
          </c:cat>
          <c:val>
            <c:numRef>
              <c:f>List2!$D$3:$D$4</c:f>
              <c:numCache>
                <c:formatCode>General</c:formatCode>
                <c:ptCount val="2"/>
                <c:pt idx="0">
                  <c:v>59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704177164415059"/>
          <c:y val="0.40695630128076471"/>
          <c:w val="0.12914153105891585"/>
          <c:h val="0.190878758200017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 b="1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9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List3!$C$18:$C$23</c:f>
              <c:strCache>
                <c:ptCount val="6"/>
                <c:pt idx="0">
                  <c:v>31 - 40</c:v>
                </c:pt>
                <c:pt idx="1">
                  <c:v>41 - 50</c:v>
                </c:pt>
                <c:pt idx="2">
                  <c:v>60+</c:v>
                </c:pt>
                <c:pt idx="3">
                  <c:v>21 - 30</c:v>
                </c:pt>
                <c:pt idx="4">
                  <c:v>51 - 60</c:v>
                </c:pt>
                <c:pt idx="5">
                  <c:v>15 - 20</c:v>
                </c:pt>
              </c:strCache>
            </c:strRef>
          </c:cat>
          <c:val>
            <c:numRef>
              <c:f>List3!$D$18:$D$23</c:f>
              <c:numCache>
                <c:formatCode>General</c:formatCode>
                <c:ptCount val="6"/>
                <c:pt idx="0">
                  <c:v>50</c:v>
                </c:pt>
                <c:pt idx="1">
                  <c:v>24</c:v>
                </c:pt>
                <c:pt idx="2">
                  <c:v>12</c:v>
                </c:pt>
                <c:pt idx="3">
                  <c:v>11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085885345798668"/>
          <c:y val="0.20409914117687894"/>
          <c:w val="0.15919764430963049"/>
          <c:h val="0.57263627460005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 b="1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6"/>
          <c:dPt>
            <c:idx val="0"/>
            <c:bubble3D val="0"/>
            <c:explosion val="1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List4!$B$2:$B$5</c:f>
              <c:strCache>
                <c:ptCount val="4"/>
                <c:pt idx="0">
                  <c:v>VŠ</c:v>
                </c:pt>
                <c:pt idx="1">
                  <c:v>SŠ</c:v>
                </c:pt>
                <c:pt idx="2">
                  <c:v>Vyučen(a)</c:v>
                </c:pt>
                <c:pt idx="3">
                  <c:v>ZŠ</c:v>
                </c:pt>
              </c:strCache>
            </c:strRef>
          </c:cat>
          <c:val>
            <c:numRef>
              <c:f>List4!$C$2:$C$5</c:f>
              <c:numCache>
                <c:formatCode>General</c:formatCode>
                <c:ptCount val="4"/>
                <c:pt idx="0">
                  <c:v>60</c:v>
                </c:pt>
                <c:pt idx="1">
                  <c:v>39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235104986876642"/>
          <c:y val="0.28756011837301987"/>
          <c:w val="0.21348228346456694"/>
          <c:h val="0.381757516400035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 b="1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3"/>
          <c:dLbls>
            <c:txPr>
              <a:bodyPr/>
              <a:lstStyle/>
              <a:p>
                <a:pPr>
                  <a:defRPr sz="280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List5!$B$2:$B$7</c:f>
              <c:strCache>
                <c:ptCount val="6"/>
                <c:pt idx="0">
                  <c:v>Zaměstnanec</c:v>
                </c:pt>
                <c:pt idx="1">
                  <c:v>OSVČ</c:v>
                </c:pt>
                <c:pt idx="2">
                  <c:v>Na mateřské / rodičovské</c:v>
                </c:pt>
                <c:pt idx="3">
                  <c:v>Důchodce</c:v>
                </c:pt>
                <c:pt idx="4">
                  <c:v>Student</c:v>
                </c:pt>
                <c:pt idx="5">
                  <c:v>Nezaměstnaný / nezaměstnaná</c:v>
                </c:pt>
              </c:strCache>
            </c:strRef>
          </c:cat>
          <c:val>
            <c:numRef>
              <c:f>List5!$C$2:$C$7</c:f>
              <c:numCache>
                <c:formatCode>General</c:formatCode>
                <c:ptCount val="6"/>
                <c:pt idx="0">
                  <c:v>57</c:v>
                </c:pt>
                <c:pt idx="1">
                  <c:v>17</c:v>
                </c:pt>
                <c:pt idx="2">
                  <c:v>17</c:v>
                </c:pt>
                <c:pt idx="3">
                  <c:v>12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810598957765528"/>
          <c:y val="0.12413310762120862"/>
          <c:w val="0.33343446787170489"/>
          <c:h val="0.770642386235729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 b="1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List6!$B$2:$B$5</c:f>
              <c:strCache>
                <c:ptCount val="4"/>
                <c:pt idx="0">
                  <c:v>Spíše spokojen</c:v>
                </c:pt>
                <c:pt idx="1">
                  <c:v>Moc spokojen</c:v>
                </c:pt>
                <c:pt idx="2">
                  <c:v>Spíše nespokojen</c:v>
                </c:pt>
                <c:pt idx="3">
                  <c:v>Nespokojen</c:v>
                </c:pt>
              </c:strCache>
            </c:strRef>
          </c:cat>
          <c:val>
            <c:numRef>
              <c:f>List6!$C$2:$C$5</c:f>
              <c:numCache>
                <c:formatCode>General</c:formatCode>
                <c:ptCount val="4"/>
                <c:pt idx="0">
                  <c:v>75</c:v>
                </c:pt>
                <c:pt idx="1">
                  <c:v>18</c:v>
                </c:pt>
                <c:pt idx="2">
                  <c:v>11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 b="1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57878-89CA-4F34-9E15-E1AF08A68F4A}" type="datetimeFigureOut">
              <a:rPr lang="cs-CZ" smtClean="0"/>
              <a:t>12.6.2015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F54A2-1F7A-43AC-B811-2103C36567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72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A544-903C-4C3F-9646-590E0F71B571}" type="datetime1">
              <a:rPr lang="cs-CZ" smtClean="0"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50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ECE1-42F0-4DB9-8D48-201B87A5775D}" type="datetime1">
              <a:rPr lang="cs-CZ" smtClean="0"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08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4ECD-6077-41D2-BFA5-3B87F9C8CCBD}" type="datetime1">
              <a:rPr lang="cs-CZ" smtClean="0"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18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F30C-CC45-4C02-A6D5-D09E1C5EF046}" type="datetime1">
              <a:rPr lang="cs-CZ" smtClean="0"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93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5341-D8A0-4D0C-A36C-9AA505544AF2}" type="datetime1">
              <a:rPr lang="cs-CZ" smtClean="0"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5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D80D-9774-4D6D-9CA3-E6D8CAB02006}" type="datetime1">
              <a:rPr lang="cs-CZ" smtClean="0"/>
              <a:t>12.6.2015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91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9E9C-64C8-42EB-8CB5-B1FB63461221}" type="datetime1">
              <a:rPr lang="cs-CZ" smtClean="0"/>
              <a:t>12.6.2015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07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5BEE-45D0-4625-B55E-445B1923B54A}" type="datetime1">
              <a:rPr lang="cs-CZ" smtClean="0"/>
              <a:t>12.6.2015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42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AF9B-0A0E-43A6-B4F5-F1BD103EABD8}" type="datetime1">
              <a:rPr lang="cs-CZ" smtClean="0"/>
              <a:t>12.6.2015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62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9DFD-8FFD-4A83-B269-44FD10A92D09}" type="datetime1">
              <a:rPr lang="cs-CZ" smtClean="0"/>
              <a:t>12.6.2015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81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123E-FF83-4272-905A-497D14047660}" type="datetime1">
              <a:rPr lang="cs-CZ" smtClean="0"/>
              <a:t>12.6.2015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99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27401-9A6D-4879-A3E1-7640532E5F2C}" type="datetime1">
              <a:rPr lang="cs-CZ" smtClean="0"/>
              <a:t>12.6.2015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5827E-10A1-4E3C-9D34-E5BCB5B41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83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6856" y="889027"/>
            <a:ext cx="8229600" cy="1171821"/>
          </a:xfrm>
        </p:spPr>
        <p:txBody>
          <a:bodyPr>
            <a:noAutofit/>
          </a:bodyPr>
          <a:lstStyle/>
          <a:p>
            <a:r>
              <a:rPr lang="cs-CZ" sz="5400" b="1" smtClean="0"/>
              <a:t>Plán rozvoje obce Jenštejn</a:t>
            </a:r>
            <a:endParaRPr lang="cs-CZ" sz="5400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07904" y="2225645"/>
            <a:ext cx="4968552" cy="2931547"/>
          </a:xfrm>
        </p:spPr>
        <p:txBody>
          <a:bodyPr>
            <a:noAutofit/>
          </a:bodyPr>
          <a:lstStyle/>
          <a:p>
            <a:endParaRPr lang="cs-CZ" sz="4000" smtClean="0">
              <a:solidFill>
                <a:schemeClr val="tx1"/>
              </a:solidFill>
            </a:endParaRPr>
          </a:p>
          <a:p>
            <a:r>
              <a:rPr lang="cs-CZ" sz="4000" smtClean="0">
                <a:solidFill>
                  <a:schemeClr val="tx1"/>
                </a:solidFill>
              </a:rPr>
              <a:t>Výsledky průzkumu spokojenosti obyvatel</a:t>
            </a:r>
            <a:endParaRPr lang="cs-CZ" sz="4000">
              <a:solidFill>
                <a:schemeClr val="tx1"/>
              </a:solidFill>
            </a:endParaRPr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476672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577472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12"/>
          <p:cNvCxnSpPr/>
          <p:nvPr/>
        </p:nvCxnSpPr>
        <p:spPr>
          <a:xfrm>
            <a:off x="599256" y="6424544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13"/>
          <p:cNvCxnSpPr/>
          <p:nvPr/>
        </p:nvCxnSpPr>
        <p:spPr>
          <a:xfrm>
            <a:off x="599256" y="6525344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16" y="2348880"/>
            <a:ext cx="262246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755576" y="580526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mtClean="0"/>
              <a:t>Zpracovatel: Obec Jenštejn a MAS Střední Polabí, z.s.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546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Názorová část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623888" indent="-623888">
              <a:buClr>
                <a:srgbClr val="DA251C"/>
              </a:buClr>
              <a:buFont typeface="+mj-lt"/>
              <a:buAutoNum type="arabicPeriod" startAt="6"/>
            </a:pPr>
            <a:r>
              <a:rPr lang="cs-CZ" smtClean="0"/>
              <a:t>Celková spokojenost se životem v obci?</a:t>
            </a:r>
          </a:p>
          <a:p>
            <a:pPr marL="623888" indent="-623888">
              <a:buClr>
                <a:srgbClr val="DA251C"/>
              </a:buClr>
              <a:buFont typeface="+mj-lt"/>
              <a:buAutoNum type="arabicPeriod" startAt="6"/>
            </a:pPr>
            <a:r>
              <a:rPr lang="cs-CZ"/>
              <a:t>Co chcete, aby se ve Vaší obci změnilo v následujících osmi </a:t>
            </a:r>
            <a:r>
              <a:rPr lang="cs-CZ"/>
              <a:t>letech</a:t>
            </a:r>
            <a:r>
              <a:rPr lang="cs-CZ" smtClean="0"/>
              <a:t>?</a:t>
            </a:r>
          </a:p>
          <a:p>
            <a:pPr marL="623888" indent="-623888">
              <a:buClr>
                <a:srgbClr val="DA251C"/>
              </a:buClr>
              <a:buFont typeface="+mj-lt"/>
              <a:buAutoNum type="arabicPeriod" startAt="6"/>
            </a:pPr>
            <a:r>
              <a:rPr lang="cs-CZ"/>
              <a:t>Uveďte maximálně tři oblasti, které by se měly podporovat / rozvíjet v příštích 6 </a:t>
            </a:r>
            <a:r>
              <a:rPr lang="cs-CZ"/>
              <a:t>letech</a:t>
            </a:r>
            <a:r>
              <a:rPr lang="cs-CZ" smtClean="0"/>
              <a:t>.</a:t>
            </a:r>
          </a:p>
          <a:p>
            <a:pPr marL="623888" indent="-623888">
              <a:buClr>
                <a:srgbClr val="DA251C"/>
              </a:buClr>
              <a:buFont typeface="+mj-lt"/>
              <a:buAutoNum type="arabicPeriod" startAt="6"/>
            </a:pPr>
            <a:r>
              <a:rPr lang="cs-CZ"/>
              <a:t>Co se Vám v obci nejvíce líbí (uveďte tři silné stránky </a:t>
            </a:r>
            <a:r>
              <a:rPr lang="cs-CZ"/>
              <a:t>obce</a:t>
            </a:r>
            <a:r>
              <a:rPr lang="cs-CZ" smtClean="0"/>
              <a:t>)?</a:t>
            </a:r>
          </a:p>
          <a:p>
            <a:pPr marL="623888" indent="-623888">
              <a:buClr>
                <a:srgbClr val="DA251C"/>
              </a:buClr>
              <a:buFont typeface="+mj-lt"/>
              <a:buAutoNum type="arabicPeriod" startAt="6"/>
            </a:pPr>
            <a:r>
              <a:rPr lang="pl-PL"/>
              <a:t>Co se Vám v obci </a:t>
            </a:r>
            <a:r>
              <a:rPr lang="pl-PL"/>
              <a:t>naopak </a:t>
            </a:r>
            <a:r>
              <a:rPr lang="pl-PL" smtClean="0"/>
              <a:t>nelíbí?</a:t>
            </a:r>
            <a:endParaRPr lang="cs-CZ"/>
          </a:p>
          <a:p>
            <a:pPr marL="514350" indent="-514350">
              <a:buClr>
                <a:srgbClr val="DA251C"/>
              </a:buClr>
              <a:buFont typeface="+mj-lt"/>
              <a:buAutoNum type="arabicPeriod" startAt="6"/>
            </a:pPr>
            <a:endParaRPr lang="cs-CZ"/>
          </a:p>
          <a:p>
            <a:pPr marL="514350" indent="-514350">
              <a:buClr>
                <a:srgbClr val="DA251C"/>
              </a:buClr>
              <a:buFont typeface="+mj-lt"/>
              <a:buAutoNum type="arabicPeriod" startAt="6"/>
            </a:pPr>
            <a:endParaRPr lang="cs-CZ" smtClean="0"/>
          </a:p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13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smtClean="0"/>
              <a:t>Celková spokojenost se životem v obci</a:t>
            </a:r>
            <a:endParaRPr lang="cs-CZ" sz="3600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154590"/>
              </p:ext>
            </p:extLst>
          </p:nvPr>
        </p:nvGraphicFramePr>
        <p:xfrm>
          <a:off x="-10344" y="1556792"/>
          <a:ext cx="915434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80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Otázka č. 7 – Změny v obci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298672"/>
              </p:ext>
            </p:extLst>
          </p:nvPr>
        </p:nvGraphicFramePr>
        <p:xfrm>
          <a:off x="7074" y="1484784"/>
          <a:ext cx="9136926" cy="489654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532478"/>
                <a:gridCol w="6552728"/>
                <a:gridCol w="648072"/>
                <a:gridCol w="1403648"/>
              </a:tblGrid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Obchod s potravinami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baseline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</a:rPr>
                        <a:t>spojení s 11</a:t>
                      </a:r>
                      <a:endParaRPr lang="cs-CZ" sz="2000" b="1" i="0" u="none" strike="noStrike" baseline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0000"/>
                          </a:solidFill>
                        </a:u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Propojení s okolními obcemi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baseline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</a:rPr>
                        <a:t>spojení s 4</a:t>
                      </a:r>
                      <a:endParaRPr lang="cs-CZ" sz="2000" b="1" i="0" u="none" strike="noStrike" baseline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0000"/>
                          </a:solidFill>
                        </a:u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Hřiště, sportoviště pro děti 10+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Stav místních komunikací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Vyřešení umístění dětí do ZŠ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Sanace nevyhovujícího prostoru bývalého JZD</a:t>
                      </a:r>
                      <a:endParaRPr lang="pt-BR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baseline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spojení s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Kulturní / komunitní centrum, rozvoj volnočasových aktivit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Dětská hřiště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Les, park, lesopark - rozvoj nové zeleně obecně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Úklid, čistota, likvidace černých skládek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Občanská vybavenost (pošta, obchod, ordinace lékaře)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baseline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spojení s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Realizace další výstavby jen s občanskou vybaveností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04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/>
              <a:t>Otázka č. 7 </a:t>
            </a:r>
            <a:r>
              <a:rPr lang="cs-CZ" b="1"/>
              <a:t>– </a:t>
            </a:r>
            <a:r>
              <a:rPr lang="cs-CZ" b="1" smtClean="0"/>
              <a:t>Změny </a:t>
            </a:r>
            <a:r>
              <a:rPr lang="cs-CZ" b="1"/>
              <a:t>v obci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509029"/>
              </p:ext>
            </p:extLst>
          </p:nvPr>
        </p:nvGraphicFramePr>
        <p:xfrm>
          <a:off x="-9694" y="1484784"/>
          <a:ext cx="9153693" cy="2232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126"/>
                <a:gridCol w="6108840"/>
                <a:gridCol w="648072"/>
                <a:gridCol w="1475655"/>
              </a:tblGrid>
              <a:tr h="4032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Zastavení další výstavby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Dodržování dopravních předpisů </a:t>
                      </a:r>
                      <a:r>
                        <a:rPr lang="cs-CZ" sz="20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/>
                      </a:r>
                      <a:br>
                        <a:rPr lang="cs-CZ" sz="20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cs-CZ" sz="20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rychlost, parkování, vjezd kamionů)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Dostatek míst v MŠ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Údržba zeleně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Vodovod a kanalizace Dehtáry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13</a:t>
            </a:fld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49188" y="3919696"/>
            <a:ext cx="84456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smtClean="0"/>
              <a:t>ČOV, lokální topeniště, lepší </a:t>
            </a:r>
            <a:r>
              <a:rPr lang="cs-CZ" sz="2400"/>
              <a:t>dopravní </a:t>
            </a:r>
            <a:r>
              <a:rPr lang="cs-CZ" sz="2400" smtClean="0"/>
              <a:t>dostupnost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A</a:t>
            </a:r>
            <a:r>
              <a:rPr lang="cs-CZ" sz="2400" smtClean="0"/>
              <a:t>kceschopné zastupitelstvo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Z</a:t>
            </a:r>
            <a:r>
              <a:rPr lang="cs-CZ" sz="2400" smtClean="0"/>
              <a:t>lepšení </a:t>
            </a:r>
            <a:r>
              <a:rPr lang="cs-CZ" sz="2400"/>
              <a:t>čerpání </a:t>
            </a:r>
            <a:r>
              <a:rPr lang="cs-CZ" sz="2400" smtClean="0"/>
              <a:t>dotací, jasný </a:t>
            </a:r>
            <a:r>
              <a:rPr lang="cs-CZ" sz="2400"/>
              <a:t>plán </a:t>
            </a:r>
            <a:r>
              <a:rPr lang="cs-CZ" sz="2400"/>
              <a:t>rozvoje </a:t>
            </a:r>
            <a:r>
              <a:rPr lang="cs-CZ" sz="2400" smtClean="0"/>
              <a:t>obce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D</a:t>
            </a:r>
            <a:r>
              <a:rPr lang="cs-CZ" sz="2400" smtClean="0"/>
              <a:t>okončení </a:t>
            </a:r>
            <a:r>
              <a:rPr lang="cs-CZ" sz="2400"/>
              <a:t>úprav </a:t>
            </a:r>
            <a:r>
              <a:rPr lang="cs-CZ" sz="2400"/>
              <a:t>územního </a:t>
            </a:r>
            <a:r>
              <a:rPr lang="cs-CZ" sz="2400" smtClean="0"/>
              <a:t>plánu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smtClean="0"/>
              <a:t>Dostavba </a:t>
            </a:r>
            <a:r>
              <a:rPr lang="cs-CZ" sz="2400"/>
              <a:t>Nového </a:t>
            </a:r>
            <a:r>
              <a:rPr lang="cs-CZ" sz="2400" smtClean="0"/>
              <a:t>Jenštejna, autobus </a:t>
            </a:r>
            <a:r>
              <a:rPr lang="cs-CZ" sz="2400"/>
              <a:t>na kraji NJ </a:t>
            </a:r>
            <a:r>
              <a:rPr lang="cs-CZ" sz="2400"/>
              <a:t>(</a:t>
            </a:r>
            <a:r>
              <a:rPr lang="cs-CZ" sz="2400" smtClean="0"/>
              <a:t>nezajíždět)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smtClean="0"/>
              <a:t>Oprava </a:t>
            </a:r>
            <a:r>
              <a:rPr lang="cs-CZ" sz="2400"/>
              <a:t>přečerpávací </a:t>
            </a:r>
            <a:r>
              <a:rPr lang="cs-CZ" sz="2400" smtClean="0"/>
              <a:t>jímky, nedělit </a:t>
            </a:r>
            <a:r>
              <a:rPr lang="cs-CZ" sz="2400"/>
              <a:t>se na NJ </a:t>
            </a:r>
            <a:r>
              <a:rPr lang="cs-CZ" sz="2400"/>
              <a:t>a </a:t>
            </a:r>
            <a:r>
              <a:rPr lang="cs-CZ" sz="2400" smtClean="0"/>
              <a:t>SJ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smtClean="0"/>
              <a:t>Zrcadlo </a:t>
            </a:r>
            <a:r>
              <a:rPr lang="cs-CZ" sz="2400"/>
              <a:t>v zatáčce NJ - Radonice</a:t>
            </a:r>
          </a:p>
        </p:txBody>
      </p:sp>
    </p:spTree>
    <p:extLst>
      <p:ext uri="{BB962C8B-B14F-4D97-AF65-F5344CB8AC3E}">
        <p14:creationId xmlns:p14="http://schemas.microsoft.com/office/powerpoint/2010/main" val="280704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    Otázka č. 8 – Prioritní oblasti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151007"/>
              </p:ext>
            </p:extLst>
          </p:nvPr>
        </p:nvGraphicFramePr>
        <p:xfrm>
          <a:off x="0" y="1556792"/>
          <a:ext cx="9144000" cy="4696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824"/>
                <a:gridCol w="6142448"/>
                <a:gridCol w="720080"/>
                <a:gridCol w="1403648"/>
              </a:tblGrid>
              <a:tr h="43204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Sport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spojení s 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4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Zlepšení spojení s okolními obcemi </a:t>
                      </a:r>
                      <a:endParaRPr lang="cs-CZ" sz="2000" b="1" i="0" u="none" strike="noStrike" kern="120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chodník, cyklostezka - Radonice, Vinoř)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4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Vyřešení </a:t>
                      </a:r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problematiky základní školní docházky </a:t>
                      </a:r>
                      <a:endParaRPr lang="cs-CZ" sz="2000" b="1" i="0" u="none" strike="noStrike" kern="120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 </a:t>
                      </a:r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děti z Jenštejna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4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Kultura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4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Další rozvoj a výsadba zeleně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53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Zřízení obchodu se základním zbožím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spojení s 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Úklid, údržba zeleně a veřejných prostranství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spojení s 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34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Kulturní centrum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34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Občanské soužití, budování komunity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34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Sanace prostor JZD a najít pro něj smysluplné využití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4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Hřiště pro starší děti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4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Vybudování vodovodu a kanalizace ve všech částech obce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04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     Otázka </a:t>
            </a:r>
            <a:r>
              <a:rPr lang="cs-CZ" b="1"/>
              <a:t>č. 8 – Prioritní oblasti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234859"/>
              </p:ext>
            </p:extLst>
          </p:nvPr>
        </p:nvGraphicFramePr>
        <p:xfrm>
          <a:off x="-1" y="1556793"/>
          <a:ext cx="9143998" cy="1851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824"/>
                <a:gridCol w="6219115"/>
                <a:gridCol w="646600"/>
                <a:gridCol w="1400459"/>
              </a:tblGrid>
              <a:tr h="46290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Občanská vybavenost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Dětská hřiště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spojení s 22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Mateřská škola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MHD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974" marR="8974" marT="89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15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69168" y="3573016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Údržba rybníků a jejich okolí (zábradí, lavičky </a:t>
            </a:r>
            <a:r>
              <a:rPr lang="cs-CZ" sz="2400"/>
              <a:t>apod</a:t>
            </a:r>
            <a:r>
              <a:rPr lang="cs-CZ" sz="2400" smtClean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smtClean="0"/>
              <a:t>Hasiči</a:t>
            </a:r>
            <a:endParaRPr lang="cs-CZ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Topeniště, vzdělávání v oblasti životního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Pošta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Bezpečnost </a:t>
            </a:r>
            <a:r>
              <a:rPr lang="cs-CZ" sz="2400" smtClean="0"/>
              <a:t>provozu, děti</a:t>
            </a:r>
            <a:endParaRPr lang="cs-CZ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Místní </a:t>
            </a:r>
            <a:r>
              <a:rPr lang="cs-CZ" sz="2400" smtClean="0"/>
              <a:t>komunikace, točna </a:t>
            </a:r>
            <a:r>
              <a:rPr lang="cs-CZ" sz="2400"/>
              <a:t>busu </a:t>
            </a:r>
            <a:r>
              <a:rPr lang="cs-CZ" sz="2400" smtClean="0"/>
              <a:t>- Hradní ulice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smtClean="0"/>
              <a:t>Odmítat </a:t>
            </a:r>
            <a:r>
              <a:rPr lang="cs-CZ" sz="2400"/>
              <a:t>stavbu silničního okruhu </a:t>
            </a:r>
            <a:r>
              <a:rPr lang="cs-CZ" sz="2400"/>
              <a:t>za </a:t>
            </a:r>
            <a:r>
              <a:rPr lang="cs-CZ" sz="2400" smtClean="0"/>
              <a:t>SJ, čerpání dotací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B</a:t>
            </a:r>
            <a:r>
              <a:rPr lang="cs-CZ" sz="2400" smtClean="0"/>
              <a:t>ezpečnost, doprava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80704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/>
              <a:t> </a:t>
            </a:r>
            <a:r>
              <a:rPr lang="cs-CZ" b="1" smtClean="0"/>
              <a:t>    Otázka </a:t>
            </a:r>
            <a:r>
              <a:rPr lang="cs-CZ" b="1"/>
              <a:t>č</a:t>
            </a:r>
            <a:r>
              <a:rPr lang="cs-CZ" b="1"/>
              <a:t>. </a:t>
            </a:r>
            <a:r>
              <a:rPr lang="cs-CZ" b="1" smtClean="0"/>
              <a:t>9 </a:t>
            </a:r>
            <a:r>
              <a:rPr lang="cs-CZ" b="1"/>
              <a:t>– </a:t>
            </a:r>
            <a:r>
              <a:rPr lang="cs-CZ" b="1" smtClean="0"/>
              <a:t>Silné stránky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590499"/>
              </p:ext>
            </p:extLst>
          </p:nvPr>
        </p:nvGraphicFramePr>
        <p:xfrm>
          <a:off x="1" y="1484784"/>
          <a:ext cx="9144000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310"/>
                <a:gridCol w="7353349"/>
                <a:gridCol w="1136341"/>
              </a:tblGrid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Společenské akce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Klidné prostředí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Hrad, historické jádro obce, místní historie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Poloha obce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Zeleň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Úklid, čísté prostředí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Občanské soužití, soudržnost komunity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Dobrá dopravní dostupnost MHD na Prahu i Brandýs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Otevřený, pracovitý úřad / vedení obce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Dopravní dostupnost obecně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Informovanost občanů (Jenštejnský občasník, sms zprávy)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Mateřská škola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339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/>
              <a:t> Otázka č. 9 – Silné stránky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17</a:t>
            </a:fld>
            <a:endParaRPr lang="cs-CZ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626004"/>
              </p:ext>
            </p:extLst>
          </p:nvPr>
        </p:nvGraphicFramePr>
        <p:xfrm>
          <a:off x="-2" y="1628800"/>
          <a:ext cx="9144001" cy="1440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908"/>
                <a:gridCol w="7395752"/>
                <a:gridCol w="1136341"/>
              </a:tblGrid>
              <a:tr h="4800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Pošta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Restaurace U Cafourků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Rodinné centrum Jenštejnský trpaslík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427175" y="39330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Zázemí pro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Rybník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Lokální patriotismus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Domov seniorů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Bezpečí</a:t>
            </a:r>
          </a:p>
        </p:txBody>
      </p:sp>
    </p:spTree>
    <p:extLst>
      <p:ext uri="{BB962C8B-B14F-4D97-AF65-F5344CB8AC3E}">
        <p14:creationId xmlns:p14="http://schemas.microsoft.com/office/powerpoint/2010/main" val="2622339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     Otázka </a:t>
            </a:r>
            <a:r>
              <a:rPr lang="cs-CZ" b="1"/>
              <a:t>č</a:t>
            </a:r>
            <a:r>
              <a:rPr lang="cs-CZ" b="1"/>
              <a:t>. </a:t>
            </a:r>
            <a:r>
              <a:rPr lang="cs-CZ" b="1" smtClean="0"/>
              <a:t>10 </a:t>
            </a:r>
            <a:r>
              <a:rPr lang="cs-CZ" b="1"/>
              <a:t>– </a:t>
            </a:r>
            <a:r>
              <a:rPr lang="cs-CZ" b="1" smtClean="0"/>
              <a:t>Slabé stránky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18</a:t>
            </a:fld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09227"/>
              </p:ext>
            </p:extLst>
          </p:nvPr>
        </p:nvGraphicFramePr>
        <p:xfrm>
          <a:off x="14924" y="1595274"/>
          <a:ext cx="9129075" cy="4786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797"/>
                <a:gridCol w="5497511"/>
                <a:gridCol w="792088"/>
                <a:gridCol w="1691679"/>
              </a:tblGrid>
              <a:tr h="46164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Nedostatečný úklid v obci (nepoř. u popelnic)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souvisí s </a:t>
                      </a:r>
                      <a:r>
                        <a:rPr lang="cs-CZ" sz="20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20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Zanedbaný prostor JZD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Nedodržování rychlosti, agresivní jízda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Rozpory mezi lidmi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Úroveň a údržba dětských hřišť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Psí výkaly, neukázněnost pejskařů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Chybějící obchod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Špatný stav  místních komunikací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Absence zázemí pro sport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Absence kulturního centra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Neukázněné parkování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936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Rozrůstání zástavby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20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339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     Otázka </a:t>
            </a:r>
            <a:r>
              <a:rPr lang="cs-CZ" b="1"/>
              <a:t>č</a:t>
            </a:r>
            <a:r>
              <a:rPr lang="cs-CZ" b="1"/>
              <a:t>. </a:t>
            </a:r>
            <a:r>
              <a:rPr lang="cs-CZ" b="1" smtClean="0"/>
              <a:t>10 </a:t>
            </a:r>
            <a:r>
              <a:rPr lang="cs-CZ" b="1"/>
              <a:t>– </a:t>
            </a:r>
            <a:r>
              <a:rPr lang="cs-CZ" b="1" smtClean="0"/>
              <a:t>Slabé stránky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19</a:t>
            </a:fld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55880"/>
              </p:ext>
            </p:extLst>
          </p:nvPr>
        </p:nvGraphicFramePr>
        <p:xfrm>
          <a:off x="0" y="1484784"/>
          <a:ext cx="9144000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584"/>
                <a:gridCol w="6995387"/>
                <a:gridCol w="1321029"/>
              </a:tblGrid>
              <a:tr h="3960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Hluk (sekání trávy, řezání dříví)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Nedostatek zeleně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Málo sběrných míst na tříděný odpad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Absence ZŠ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446856" y="3861048"/>
            <a:ext cx="642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Špinavý rybník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Mnoho imigrantů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Hluk při akcích po 22. hodině na obecní louce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Znečištění ovzduší z lokálních topenišť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/>
              <a:t>Nedostatečná občanská vybavenost</a:t>
            </a:r>
          </a:p>
        </p:txBody>
      </p:sp>
    </p:spTree>
    <p:extLst>
      <p:ext uri="{BB962C8B-B14F-4D97-AF65-F5344CB8AC3E}">
        <p14:creationId xmlns:p14="http://schemas.microsoft.com/office/powerpoint/2010/main" val="262233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Údaje o respondentech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Clr>
                <a:srgbClr val="DA251C"/>
              </a:buClr>
            </a:pPr>
            <a:endParaRPr lang="cs-CZ" smtClean="0"/>
          </a:p>
          <a:p>
            <a:pPr>
              <a:buClr>
                <a:srgbClr val="DA251C"/>
              </a:buClr>
            </a:pPr>
            <a:r>
              <a:rPr lang="cs-CZ" smtClean="0"/>
              <a:t>Celkový počet respondentů: 		</a:t>
            </a:r>
            <a:r>
              <a:rPr lang="cs-CZ" b="1" smtClean="0">
                <a:solidFill>
                  <a:srgbClr val="DA251C"/>
                </a:solidFill>
              </a:rPr>
              <a:t>107</a:t>
            </a:r>
          </a:p>
          <a:p>
            <a:pPr lvl="1">
              <a:buClr>
                <a:srgbClr val="DA251C"/>
              </a:buClr>
            </a:pPr>
            <a:r>
              <a:rPr lang="cs-CZ" smtClean="0"/>
              <a:t>V tištěné formě: 				   </a:t>
            </a:r>
            <a:r>
              <a:rPr lang="cs-CZ" b="1" smtClean="0"/>
              <a:t>55</a:t>
            </a:r>
          </a:p>
          <a:p>
            <a:pPr lvl="1">
              <a:buClr>
                <a:srgbClr val="DA251C"/>
              </a:buClr>
            </a:pPr>
            <a:r>
              <a:rPr lang="cs-CZ" smtClean="0"/>
              <a:t>Elektronicky:					   </a:t>
            </a:r>
            <a:r>
              <a:rPr lang="cs-CZ" b="1" smtClean="0"/>
              <a:t>52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846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Děkuji za pozornost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20</a:t>
            </a:fld>
            <a:endParaRPr lang="cs-CZ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1556792"/>
            <a:ext cx="4392488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sz="2800" b="1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cs-CZ" sz="2800" b="1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b="1" smtClean="0"/>
              <a:t>Barbora Roušarová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u="sng" smtClean="0"/>
              <a:t>rousarova@strednipolabi.cz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smtClean="0"/>
              <a:t>+420 774 842 464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smtClean="0"/>
              <a:t>www.strednipolabi.cz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smtClean="0"/>
              <a:t>facebook.com/strednipolabi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sz="28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611" y="2348880"/>
            <a:ext cx="4256003" cy="282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0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Údaje o respondentech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Clr>
                <a:srgbClr val="DA251C"/>
              </a:buClr>
            </a:pPr>
            <a:endParaRPr lang="cs-CZ" smtClean="0"/>
          </a:p>
          <a:p>
            <a:pPr marL="514350" indent="-514350">
              <a:buClr>
                <a:srgbClr val="DA251C"/>
              </a:buClr>
              <a:buFont typeface="+mj-lt"/>
              <a:buAutoNum type="arabicPeriod"/>
            </a:pPr>
            <a:r>
              <a:rPr lang="cs-CZ" smtClean="0"/>
              <a:t>Trvalé bydliště</a:t>
            </a:r>
          </a:p>
          <a:p>
            <a:pPr marL="514350" indent="-514350">
              <a:buClr>
                <a:srgbClr val="DA251C"/>
              </a:buClr>
              <a:buFont typeface="+mj-lt"/>
              <a:buAutoNum type="arabicPeriod"/>
            </a:pPr>
            <a:r>
              <a:rPr lang="cs-CZ" smtClean="0"/>
              <a:t>Pohlaví</a:t>
            </a:r>
          </a:p>
          <a:p>
            <a:pPr marL="514350" indent="-514350">
              <a:buClr>
                <a:srgbClr val="DA251C"/>
              </a:buClr>
              <a:buFont typeface="+mj-lt"/>
              <a:buAutoNum type="arabicPeriod"/>
            </a:pPr>
            <a:r>
              <a:rPr lang="cs-CZ" smtClean="0"/>
              <a:t>Věk</a:t>
            </a:r>
          </a:p>
          <a:p>
            <a:pPr marL="514350" indent="-514350">
              <a:buClr>
                <a:srgbClr val="DA251C"/>
              </a:buClr>
              <a:buFont typeface="+mj-lt"/>
              <a:buAutoNum type="arabicPeriod"/>
            </a:pPr>
            <a:r>
              <a:rPr lang="cs-CZ" smtClean="0"/>
              <a:t>Nejvyšší dosažené vzdělání</a:t>
            </a:r>
          </a:p>
          <a:p>
            <a:pPr marL="514350" indent="-514350">
              <a:buClr>
                <a:srgbClr val="DA251C"/>
              </a:buClr>
              <a:buFont typeface="+mj-lt"/>
              <a:buAutoNum type="arabicPeriod"/>
            </a:pPr>
            <a:r>
              <a:rPr lang="cs-CZ" smtClean="0"/>
              <a:t>Ekonomické zařazení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3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    Máte trvalé bydliště v obci?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938676"/>
              </p:ext>
            </p:extLst>
          </p:nvPr>
        </p:nvGraphicFramePr>
        <p:xfrm>
          <a:off x="-4250" y="1628800"/>
          <a:ext cx="91318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0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Pohlaví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091513"/>
              </p:ext>
            </p:extLst>
          </p:nvPr>
        </p:nvGraphicFramePr>
        <p:xfrm>
          <a:off x="0" y="1556792"/>
          <a:ext cx="915434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37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Věk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072005"/>
              </p:ext>
            </p:extLst>
          </p:nvPr>
        </p:nvGraphicFramePr>
        <p:xfrm>
          <a:off x="-10344" y="1556792"/>
          <a:ext cx="915434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80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Nejvyšší dosažené vzdělání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63169"/>
              </p:ext>
            </p:extLst>
          </p:nvPr>
        </p:nvGraphicFramePr>
        <p:xfrm>
          <a:off x="-10344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80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Ekonomické zařazení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968862"/>
              </p:ext>
            </p:extLst>
          </p:nvPr>
        </p:nvGraphicFramePr>
        <p:xfrm>
          <a:off x="-28600" y="1460732"/>
          <a:ext cx="91726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80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Názorová část</a:t>
            </a:r>
            <a:endParaRPr lang="cs-CZ" b="1"/>
          </a:p>
        </p:txBody>
      </p:sp>
      <p:cxnSp>
        <p:nvCxnSpPr>
          <p:cNvPr id="4" name="Přímá spojovací čára 12"/>
          <p:cNvCxnSpPr/>
          <p:nvPr/>
        </p:nvCxnSpPr>
        <p:spPr>
          <a:xfrm>
            <a:off x="446856" y="1239968"/>
            <a:ext cx="8229600" cy="0"/>
          </a:xfrm>
          <a:prstGeom prst="line">
            <a:avLst/>
          </a:prstGeom>
          <a:ln w="50800">
            <a:solidFill>
              <a:srgbClr val="007C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13"/>
          <p:cNvCxnSpPr/>
          <p:nvPr/>
        </p:nvCxnSpPr>
        <p:spPr>
          <a:xfrm>
            <a:off x="446856" y="1340768"/>
            <a:ext cx="8229600" cy="0"/>
          </a:xfrm>
          <a:prstGeom prst="line">
            <a:avLst/>
          </a:prstGeom>
          <a:ln w="508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uzivatel\Downloads\Jenštejn_znak_ob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60648"/>
            <a:ext cx="7675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556792"/>
            <a:ext cx="7704856" cy="5137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827E-10A1-4E3C-9D34-E5BCB5B41E6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953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793</Words>
  <Application>Microsoft Office PowerPoint</Application>
  <PresentationFormat>Předvádění na obrazovce (4:3)</PresentationFormat>
  <Paragraphs>294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Plán rozvoje obce Jenštejn</vt:lpstr>
      <vt:lpstr>Údaje o respondentech</vt:lpstr>
      <vt:lpstr>Údaje o respondentech</vt:lpstr>
      <vt:lpstr>    Máte trvalé bydliště v obci?</vt:lpstr>
      <vt:lpstr>Pohlaví</vt:lpstr>
      <vt:lpstr>Věk</vt:lpstr>
      <vt:lpstr>Nejvyšší dosažené vzdělání</vt:lpstr>
      <vt:lpstr>Ekonomické zařazení</vt:lpstr>
      <vt:lpstr>Názorová část</vt:lpstr>
      <vt:lpstr>Názorová část</vt:lpstr>
      <vt:lpstr>Celková spokojenost se životem v obci</vt:lpstr>
      <vt:lpstr>Otázka č. 7 – Změny v obci</vt:lpstr>
      <vt:lpstr>Otázka č. 7 – Změny v obci</vt:lpstr>
      <vt:lpstr>    Otázka č. 8 – Prioritní oblasti</vt:lpstr>
      <vt:lpstr>     Otázka č. 8 – Prioritní oblasti</vt:lpstr>
      <vt:lpstr>     Otázka č. 9 – Silné stránky</vt:lpstr>
      <vt:lpstr> Otázka č. 9 – Silné stránky</vt:lpstr>
      <vt:lpstr>     Otázka č. 10 – Slabé stránky</vt:lpstr>
      <vt:lpstr>     Otázka č. 10 – Slabé stránky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 rozvoje obce Jenštejn</dc:title>
  <dc:creator>uzivatel</dc:creator>
  <cp:lastModifiedBy>uzivatel</cp:lastModifiedBy>
  <cp:revision>16</cp:revision>
  <dcterms:created xsi:type="dcterms:W3CDTF">2015-06-08T14:14:37Z</dcterms:created>
  <dcterms:modified xsi:type="dcterms:W3CDTF">2015-06-12T17:44:34Z</dcterms:modified>
</cp:coreProperties>
</file>